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56A4CF-E0D2-46E8-AE1E-4A85166DC34F}" type="datetimeFigureOut">
              <a:rPr lang="en-US"/>
              <a:pPr/>
              <a:t>9/3/2010</a:t>
            </a:fld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0612B0-236D-4022-9239-56062105F2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Clique para editar os estilos de texto do modelo global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BE2907-CDDC-47BD-A172-5420C0CA62C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237288"/>
            <a:ext cx="8027988" cy="620712"/>
          </a:xfrm>
        </p:spPr>
        <p:txBody>
          <a:bodyPr/>
          <a:lstStyle>
            <a:lvl1pPr>
              <a:defRPr sz="1300" dirty="0" smtClean="0"/>
            </a:lvl1pPr>
          </a:lstStyle>
          <a:p>
            <a:pPr>
              <a:defRPr/>
            </a:pPr>
            <a:r>
              <a:rPr lang="en-US"/>
              <a:t>32nd Annual International Conference of the IEEE Engineering in Medicine and Biology Society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01013" y="6245225"/>
            <a:ext cx="58578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BD9C0-2E4E-49E6-B0CD-9F3CE46E8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32nd Annual International Conference of the IEEE Engineering in Medicine and Biology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01013" y="6245225"/>
            <a:ext cx="58578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34BF0-D6D0-41FF-BC2D-B11F58603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74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74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32nd Annual International Conference of the IEEE Engineering in Medicine and Biology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01013" y="6245225"/>
            <a:ext cx="58578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8D979-6A9A-496C-93EB-3F92FE4FB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32nd Annual International Conference of the IEEE Engineering in Medicine and Biology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01013" y="6245225"/>
            <a:ext cx="58578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D9E7C-41D4-4D2D-A327-4E3DA2743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32nd Annual International Conference of the IEEE Engineering in Medicine and Biology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01013" y="6245225"/>
            <a:ext cx="58578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4B63D-5493-4C40-B777-DE7A65D27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32nd Annual International Conference of the IEEE Engineering in Medicine and Biology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01013" y="6245225"/>
            <a:ext cx="58578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0D522-E722-4A93-B33B-EBFADB892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32nd Annual International Conference of the IEEE Engineering in Medicine and Biology Society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101013" y="6245225"/>
            <a:ext cx="58578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6D64A-986D-4ED2-8C8E-9B3003E57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32nd Annual International Conference of the IEEE Engineering in Medicine and Biology Society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01013" y="6245225"/>
            <a:ext cx="58578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8D227-CDA6-44CC-802A-9BEED651B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32nd Annual International Conference of the IEEE Engineering in Medicine and Biology Society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01013" y="6245225"/>
            <a:ext cx="58578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9AD8B-DA0C-4E52-97E1-E02E908E3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32nd Annual International Conference of the IEEE Engineering in Medicine and Biology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01013" y="6245225"/>
            <a:ext cx="58578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182F8-5C0F-4AD0-AE7B-D2F465AE1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32nd Annual International Conference of the IEEE Engineering in Medicine and Biology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01013" y="6245225"/>
            <a:ext cx="58578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306EA-449C-4C52-A392-A5B81E6E5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274638"/>
            <a:ext cx="69119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			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de texto do modelo global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81750"/>
            <a:ext cx="3635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dirty="0" smtClean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32nd Annual International Conference of the IEEE Engineering in Medicine and Biology Society</a:t>
            </a:r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68313" y="1628775"/>
            <a:ext cx="8207375" cy="0"/>
          </a:xfrm>
          <a:prstGeom prst="line">
            <a:avLst/>
          </a:prstGeom>
          <a:noFill/>
          <a:ln w="63500">
            <a:solidFill>
              <a:srgbClr val="9E062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flipV="1">
            <a:off x="468313" y="1484313"/>
            <a:ext cx="8207375" cy="11112"/>
          </a:xfrm>
          <a:prstGeom prst="line">
            <a:avLst/>
          </a:prstGeom>
          <a:noFill/>
          <a:ln w="63500">
            <a:solidFill>
              <a:srgbClr val="45556A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V="1">
            <a:off x="468313" y="6165850"/>
            <a:ext cx="8207375" cy="11113"/>
          </a:xfrm>
          <a:prstGeom prst="line">
            <a:avLst/>
          </a:prstGeom>
          <a:noFill/>
          <a:ln w="63500">
            <a:solidFill>
              <a:srgbClr val="45556A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/>
          </a:p>
        </p:txBody>
      </p:sp>
      <p:pic>
        <p:nvPicPr>
          <p:cNvPr id="22536" name="Picture 14" descr="isr_logo_raster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23850" y="260350"/>
            <a:ext cx="71278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15" descr="LOGOIST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101013" y="260350"/>
            <a:ext cx="55403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3"/>
          <p:cNvSpPr txBox="1">
            <a:spLocks/>
          </p:cNvSpPr>
          <p:nvPr userDrawn="1"/>
        </p:nvSpPr>
        <p:spPr bwMode="auto">
          <a:xfrm>
            <a:off x="5651500" y="6381750"/>
            <a:ext cx="3492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12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marL="228600" indent="-228600" algn="ctr">
              <a:defRPr/>
            </a:pPr>
            <a:r>
              <a:rPr lang="en-US" dirty="0" smtClean="0"/>
              <a:t>Automatic Annotation of </a:t>
            </a:r>
            <a:r>
              <a:rPr lang="en-US" dirty="0" err="1" smtClean="0"/>
              <a:t>Actigraphy</a:t>
            </a:r>
            <a:r>
              <a:rPr lang="en-US" dirty="0" smtClean="0"/>
              <a:t> Data for Sleep Disorders Diagnosis Purposes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971550" y="404813"/>
            <a:ext cx="7200900" cy="863600"/>
          </a:xfrm>
        </p:spPr>
        <p:txBody>
          <a:bodyPr/>
          <a:lstStyle/>
          <a:p>
            <a:pPr>
              <a:defRPr/>
            </a:pPr>
            <a:r>
              <a:rPr lang="en-US" sz="2400"/>
              <a:t>32nd Annual International Conference of the IEEE Engineering in Medicine and Biology Society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989138"/>
            <a:ext cx="8208962" cy="15113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3200" smtClean="0"/>
              <a:t>Automatic Annotation of Actigraphy Data for</a:t>
            </a:r>
            <a:br>
              <a:rPr lang="en-US" sz="3200" smtClean="0"/>
            </a:br>
            <a:r>
              <a:rPr lang="en-US" sz="3200" smtClean="0"/>
              <a:t>Sleep Disorders Diagnosis Purposes</a:t>
            </a:r>
            <a:endParaRPr lang="en-US" sz="3200" baseline="30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300663"/>
            <a:ext cx="8820150" cy="1055687"/>
          </a:xfrm>
        </p:spPr>
        <p:txBody>
          <a:bodyPr/>
          <a:lstStyle/>
          <a:p>
            <a:pPr eaLnBrk="1" hangingPunct="1"/>
            <a:r>
              <a:rPr lang="pt-PT" sz="1200" baseline="30000" smtClean="0"/>
              <a:t>1 </a:t>
            </a:r>
            <a:r>
              <a:rPr lang="pt-PT" sz="1200" smtClean="0"/>
              <a:t>Institute for Systems and Robotics, Instituto Superior Técnico, Lisbon, Portugal</a:t>
            </a:r>
          </a:p>
          <a:p>
            <a:pPr eaLnBrk="1" hangingPunct="1"/>
            <a:r>
              <a:rPr lang="pt-PT" sz="1200" baseline="30000" smtClean="0"/>
              <a:t>2</a:t>
            </a:r>
            <a:r>
              <a:rPr lang="pt-PT" sz="1200" smtClean="0"/>
              <a:t> Faculty of Electrical Engineering and Computer Science, VSB – TU Ostrava, </a:t>
            </a:r>
            <a:r>
              <a:rPr lang="en-US" sz="1200" smtClean="0"/>
              <a:t>Czech Republic</a:t>
            </a:r>
            <a:endParaRPr lang="pt-PT" sz="1200" smtClean="0"/>
          </a:p>
          <a:p>
            <a:pPr eaLnBrk="1" hangingPunct="1"/>
            <a:r>
              <a:rPr lang="pt-PT" sz="1200" baseline="30000" smtClean="0"/>
              <a:t>3</a:t>
            </a:r>
            <a:r>
              <a:rPr lang="pt-PT" sz="1200" smtClean="0"/>
              <a:t>Faculdade de Medicina da Universidade de Lisboa, Lisbon, Portugal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1187450" y="4508500"/>
            <a:ext cx="655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000"/>
              <a:t>Alexandre Domingues</a:t>
            </a:r>
            <a:r>
              <a:rPr lang="pt-PT" sz="2000" baseline="30000"/>
              <a:t>1</a:t>
            </a:r>
            <a:r>
              <a:rPr lang="pt-PT" sz="2000"/>
              <a:t>, Ondrej Adamec</a:t>
            </a:r>
            <a:r>
              <a:rPr lang="pt-PT" sz="2000" baseline="30000"/>
              <a:t>1,2</a:t>
            </a:r>
            <a:r>
              <a:rPr lang="pt-PT" sz="2000"/>
              <a:t>, Teresa Paiva</a:t>
            </a:r>
            <a:r>
              <a:rPr lang="pt-PT" sz="2000" baseline="30000"/>
              <a:t>3</a:t>
            </a:r>
            <a:r>
              <a:rPr lang="pt-PT" sz="2000"/>
              <a:t> and J. Miguel Sanches</a:t>
            </a:r>
            <a:r>
              <a:rPr lang="pt-PT" sz="2000" baseline="30000"/>
              <a:t>1</a:t>
            </a:r>
            <a:endParaRPr lang="pt-PT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Results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32nd Annual International Conference of the IEEE Engineering in Medicine and Biology Society</a:t>
            </a:r>
            <a:endParaRPr lang="en-US"/>
          </a:p>
        </p:txBody>
      </p:sp>
      <p:pic>
        <p:nvPicPr>
          <p:cNvPr id="27651" name="Picture 2" descr="C:\Users\Alex\Desktop\non-health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013" y="4481513"/>
            <a:ext cx="1984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3" descr="C:\Users\Alex\Desktop\2D_alph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700213"/>
            <a:ext cx="17684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4" descr="C:\Users\Alex\Desktop\Healthy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4013" y="3071813"/>
            <a:ext cx="187801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TextBox 7"/>
          <p:cNvSpPr txBox="1">
            <a:spLocks noChangeArrowheads="1"/>
          </p:cNvSpPr>
          <p:nvPr/>
        </p:nvSpPr>
        <p:spPr bwMode="auto">
          <a:xfrm>
            <a:off x="2700338" y="2205038"/>
            <a:ext cx="5545137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400"/>
              <a:t>Performance of the estimator</a:t>
            </a:r>
          </a:p>
          <a:p>
            <a:endParaRPr lang="pt-PT" sz="2400"/>
          </a:p>
          <a:p>
            <a:r>
              <a:rPr lang="pt-PT" sz="2000"/>
              <a:t>Leave-one-out Cross-validation:</a:t>
            </a:r>
          </a:p>
          <a:p>
            <a:endParaRPr lang="pt-PT" sz="2000"/>
          </a:p>
          <a:p>
            <a:r>
              <a:rPr lang="pt-PT" sz="2000"/>
              <a:t>	Accuracy </a:t>
            </a:r>
            <a:r>
              <a:rPr lang="pt-PT"/>
              <a:t>≈</a:t>
            </a:r>
            <a:r>
              <a:rPr lang="pt-PT" sz="2000"/>
              <a:t> 96%</a:t>
            </a:r>
          </a:p>
          <a:p>
            <a:endParaRPr lang="pt-PT" sz="2000"/>
          </a:p>
          <a:p>
            <a:r>
              <a:rPr lang="pt-PT" sz="2000"/>
              <a:t>	Sensitivity </a:t>
            </a:r>
            <a:r>
              <a:rPr lang="pt-PT"/>
              <a:t>≈ </a:t>
            </a:r>
            <a:r>
              <a:rPr lang="pt-PT" sz="2000"/>
              <a:t>98%</a:t>
            </a:r>
          </a:p>
          <a:p>
            <a:endParaRPr lang="pt-PT" sz="2000"/>
          </a:p>
          <a:p>
            <a:r>
              <a:rPr lang="pt-PT" sz="2000"/>
              <a:t>	Specificity </a:t>
            </a:r>
            <a:r>
              <a:rPr lang="pt-PT"/>
              <a:t>≈ </a:t>
            </a:r>
            <a:r>
              <a:rPr lang="pt-PT" sz="2000"/>
              <a:t>74%</a:t>
            </a:r>
          </a:p>
          <a:p>
            <a:endParaRPr lang="pt-PT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Results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32nd Annual International Conference of the IEEE Engineering in Medicine and Biology Society</a:t>
            </a:r>
            <a:endParaRPr lang="en-US"/>
          </a:p>
        </p:txBody>
      </p:sp>
      <p:pic>
        <p:nvPicPr>
          <p:cNvPr id="28675" name="Picture 2" descr="C:\Users\Alex\Desktop\non-health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013" y="4481513"/>
            <a:ext cx="1984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3" descr="C:\Users\Alex\Desktop\2D_alph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700213"/>
            <a:ext cx="1768475" cy="1333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8677" name="Picture 4" descr="C:\Users\Alex\Desktop\Healthy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4013" y="3071813"/>
            <a:ext cx="187801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3" descr="C:\Users\Alex\Desktop\2D_alph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2349500"/>
            <a:ext cx="46101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TextBox 7"/>
          <p:cNvSpPr txBox="1">
            <a:spLocks noChangeArrowheads="1"/>
          </p:cNvSpPr>
          <p:nvPr/>
        </p:nvSpPr>
        <p:spPr bwMode="auto">
          <a:xfrm>
            <a:off x="2771775" y="1700213"/>
            <a:ext cx="6121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400"/>
              <a:t>Distribution of the coefficients obtained with a 2nd order autoregressive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Results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32nd Annual International Conference of the IEEE Engineering in Medicine and Biology Society</a:t>
            </a:r>
            <a:endParaRPr lang="en-US"/>
          </a:p>
        </p:txBody>
      </p:sp>
      <p:pic>
        <p:nvPicPr>
          <p:cNvPr id="29699" name="Picture 2" descr="C:\Users\Alex\Desktop\non-health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013" y="4481513"/>
            <a:ext cx="1984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3" descr="C:\Users\Alex\Desktop\2D_alph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700213"/>
            <a:ext cx="17684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4" descr="C:\Users\Alex\Desktop\Healthy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4013" y="3071813"/>
            <a:ext cx="1878012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9702" name="Picture 4" descr="C:\Users\Alex\Desktop\Healthy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87675" y="2276475"/>
            <a:ext cx="4838700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3" name="TextBox 7"/>
          <p:cNvSpPr txBox="1">
            <a:spLocks noChangeArrowheads="1"/>
          </p:cNvSpPr>
          <p:nvPr/>
        </p:nvSpPr>
        <p:spPr bwMode="auto">
          <a:xfrm>
            <a:off x="2411413" y="1773238"/>
            <a:ext cx="6226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400"/>
              <a:t>Bayes factor for 2 days/nights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Results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32nd Annual International Conference of the IEEE Engineering in Medicine and Biology Society</a:t>
            </a:r>
            <a:endParaRPr lang="en-US"/>
          </a:p>
        </p:txBody>
      </p:sp>
      <p:pic>
        <p:nvPicPr>
          <p:cNvPr id="30723" name="Picture 2" descr="C:\Users\Alex\Desktop\non-health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013" y="4481513"/>
            <a:ext cx="1984375" cy="148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24" name="Picture 3" descr="C:\Users\Alex\Desktop\2D_alph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700213"/>
            <a:ext cx="17684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4" descr="C:\Users\Alex\Desktop\Healthy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4013" y="3071813"/>
            <a:ext cx="187801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TextBox 7"/>
          <p:cNvSpPr txBox="1">
            <a:spLocks noChangeArrowheads="1"/>
          </p:cNvSpPr>
          <p:nvPr/>
        </p:nvSpPr>
        <p:spPr bwMode="auto">
          <a:xfrm>
            <a:off x="2484438" y="1806575"/>
            <a:ext cx="6119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Detection of a wakening episode</a:t>
            </a:r>
          </a:p>
        </p:txBody>
      </p:sp>
      <p:pic>
        <p:nvPicPr>
          <p:cNvPr id="30727" name="Picture 2" descr="C:\Users\Alex\Desktop\non-healthy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03588" y="2606675"/>
            <a:ext cx="437673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Conclusions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sz="2000" smtClean="0"/>
              <a:t>Classification procedure with real actigraphy data. Based on autoregressive (AR) models</a:t>
            </a:r>
          </a:p>
          <a:p>
            <a:pPr eaLnBrk="1" hangingPunct="1"/>
            <a:endParaRPr lang="pt-PT" sz="2000" smtClean="0"/>
          </a:p>
          <a:p>
            <a:pPr eaLnBrk="1" hangingPunct="1"/>
            <a:r>
              <a:rPr lang="pt-PT" sz="2000" smtClean="0"/>
              <a:t>Bayes classifier with 96% accuracy.</a:t>
            </a:r>
          </a:p>
          <a:p>
            <a:pPr eaLnBrk="1" hangingPunct="1"/>
            <a:endParaRPr lang="pt-PT" sz="2000" smtClean="0"/>
          </a:p>
          <a:p>
            <a:pPr eaLnBrk="1" hangingPunct="1">
              <a:buFontTx/>
              <a:buNone/>
            </a:pPr>
            <a:r>
              <a:rPr lang="pt-PT" sz="2000" smtClean="0"/>
              <a:t>Future work</a:t>
            </a:r>
          </a:p>
          <a:p>
            <a:pPr eaLnBrk="1" hangingPunct="1"/>
            <a:r>
              <a:rPr lang="pt-PT" sz="2000" smtClean="0"/>
              <a:t>More physiological data, e.g., light, position, oximetry, and temperature.</a:t>
            </a:r>
          </a:p>
          <a:p>
            <a:pPr eaLnBrk="1" hangingPunct="1"/>
            <a:endParaRPr lang="pt-PT" sz="2000" smtClean="0"/>
          </a:p>
          <a:p>
            <a:pPr eaLnBrk="1" hangingPunct="1"/>
            <a:r>
              <a:rPr lang="pt-PT" sz="2000" smtClean="0"/>
              <a:t>Step toward an alternative method in the diagnosis of </a:t>
            </a:r>
            <a:r>
              <a:rPr lang="pt-PT" sz="2000" i="1" smtClean="0"/>
              <a:t>some </a:t>
            </a:r>
            <a:r>
              <a:rPr lang="pt-PT" sz="2000" smtClean="0"/>
              <a:t>sleep disorders involving long term monitoring – Light Polysonmography (LPSG)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32nd Annual International Conference of the IEEE Engineering in Medicine and Biology Society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2"/>
          <p:cNvSpPr>
            <a:spLocks noGrp="1"/>
          </p:cNvSpPr>
          <p:nvPr>
            <p:ph idx="1"/>
          </p:nvPr>
        </p:nvSpPr>
        <p:spPr>
          <a:xfrm>
            <a:off x="3132138" y="2997200"/>
            <a:ext cx="2746375" cy="115093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t-PT" smtClean="0"/>
              <a:t>Thank You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32nd Annual International Conference of the IEEE Engineering in Medicine and Biology Society</a:t>
            </a:r>
            <a:endParaRPr lang="en-US"/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971550" y="404813"/>
            <a:ext cx="72009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400">
                <a:solidFill>
                  <a:schemeClr val="bg2">
                    <a:lumMod val="75000"/>
                  </a:schemeClr>
                </a:solidFill>
              </a:rPr>
              <a:t>32nd Annual International Conference of the IEEE Engineering in Medicine and Biology Society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Structure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248150"/>
          </a:xfrm>
        </p:spPr>
        <p:txBody>
          <a:bodyPr/>
          <a:lstStyle/>
          <a:p>
            <a:pPr eaLnBrk="1" hangingPunct="1"/>
            <a:r>
              <a:rPr lang="pt-PT" sz="2800" smtClean="0"/>
              <a:t>Motivation</a:t>
            </a:r>
          </a:p>
          <a:p>
            <a:pPr eaLnBrk="1" hangingPunct="1"/>
            <a:r>
              <a:rPr lang="pt-PT" sz="2800" smtClean="0"/>
              <a:t>Actigraphy</a:t>
            </a:r>
          </a:p>
          <a:p>
            <a:pPr eaLnBrk="1" hangingPunct="1"/>
            <a:r>
              <a:rPr lang="pt-PT" sz="2800" smtClean="0"/>
              <a:t>Data sets</a:t>
            </a:r>
          </a:p>
          <a:p>
            <a:pPr eaLnBrk="1" hangingPunct="1"/>
            <a:r>
              <a:rPr lang="pt-PT" sz="2800" smtClean="0"/>
              <a:t>Data classification</a:t>
            </a:r>
          </a:p>
          <a:p>
            <a:pPr eaLnBrk="1" hangingPunct="1"/>
            <a:r>
              <a:rPr lang="pt-PT" sz="2800" smtClean="0"/>
              <a:t>Results</a:t>
            </a:r>
          </a:p>
          <a:p>
            <a:pPr eaLnBrk="1" hangingPunct="1"/>
            <a:r>
              <a:rPr lang="pt-PT" sz="2800" smtClean="0"/>
              <a:t>Conclusions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32nd Annual International Conference of the IEEE Engineering in Medicine and Biology Society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Motivation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2962275" cy="72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PT" sz="2400" b="1" smtClean="0"/>
              <a:t>Sleep disorders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32nd Annual International Conference of the IEEE Engineering in Medicine and Biology Society</a:t>
            </a:r>
            <a:endParaRPr lang="en-US"/>
          </a:p>
        </p:txBody>
      </p:sp>
      <p:pic>
        <p:nvPicPr>
          <p:cNvPr id="16388" name="Picture 4" descr="in_bed_cant_slee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2781300"/>
            <a:ext cx="2376487" cy="29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3563938" y="2205038"/>
            <a:ext cx="5040312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/>
              <a:t> Affect a significative percentage of young and adult population.</a:t>
            </a:r>
          </a:p>
          <a:p>
            <a:pPr>
              <a:buFont typeface="Arial" charset="0"/>
              <a:buChar char="•"/>
            </a:pPr>
            <a:endParaRPr lang="en-US" sz="2000"/>
          </a:p>
          <a:p>
            <a:pPr>
              <a:buFont typeface="Arial" charset="0"/>
              <a:buChar char="•"/>
            </a:pPr>
            <a:r>
              <a:rPr lang="en-US" sz="2000"/>
              <a:t>Can be related with diabetes, obesity, depression and cardiovascular diseases.</a:t>
            </a:r>
          </a:p>
          <a:p>
            <a:pPr>
              <a:buFont typeface="Arial" charset="0"/>
              <a:buChar char="•"/>
            </a:pPr>
            <a:endParaRPr lang="en-US" sz="2000"/>
          </a:p>
          <a:p>
            <a:pPr>
              <a:buFont typeface="Arial" charset="0"/>
              <a:buChar char="•"/>
            </a:pPr>
            <a:r>
              <a:rPr lang="en-US" sz="2000"/>
              <a:t> Diagnosis involves complex and intrusive procedures.</a:t>
            </a:r>
          </a:p>
          <a:p>
            <a:pPr>
              <a:buFont typeface="Arial" charset="0"/>
              <a:buNone/>
            </a:pPr>
            <a:r>
              <a:rPr lang="en-US" sz="2000"/>
              <a:t> </a:t>
            </a:r>
          </a:p>
          <a:p>
            <a:pPr>
              <a:buFont typeface="Arial" charset="0"/>
              <a:buChar char="•"/>
            </a:pPr>
            <a:r>
              <a:rPr lang="en-US" sz="2000"/>
              <a:t> Many individuals never seek medical care.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Motivation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4464050" cy="72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PT" sz="2400" b="1" smtClean="0"/>
              <a:t>Diagnosis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32nd Annual International Conference of the IEEE Engineering in Medicine and Biology Society</a:t>
            </a:r>
            <a:endParaRPr lang="en-US"/>
          </a:p>
        </p:txBody>
      </p:sp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3348038" y="2349500"/>
            <a:ext cx="5795962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400"/>
              <a:t>Standard procedure:</a:t>
            </a:r>
          </a:p>
          <a:p>
            <a:endParaRPr lang="pt-PT" sz="2400" b="1"/>
          </a:p>
          <a:p>
            <a:r>
              <a:rPr lang="pt-PT" sz="2400" b="1"/>
              <a:t>Polysomnography</a:t>
            </a:r>
          </a:p>
          <a:p>
            <a:endParaRPr lang="pt-PT" sz="2400" b="1"/>
          </a:p>
          <a:p>
            <a:pPr>
              <a:buFont typeface="Arial" charset="0"/>
              <a:buChar char="•"/>
            </a:pPr>
            <a:r>
              <a:rPr lang="pt-PT" sz="2400"/>
              <a:t>Several physiological signals are acquired </a:t>
            </a:r>
            <a:r>
              <a:rPr lang="pt-PT" sz="2000"/>
              <a:t>(</a:t>
            </a:r>
            <a:r>
              <a:rPr lang="pt-PT" sz="2000" i="1"/>
              <a:t>EEG, EOG, EMG, Oxymetry,etc…</a:t>
            </a:r>
            <a:r>
              <a:rPr lang="pt-PT" sz="2000"/>
              <a:t>)</a:t>
            </a:r>
          </a:p>
          <a:p>
            <a:pPr>
              <a:buFont typeface="Arial" charset="0"/>
              <a:buChar char="•"/>
            </a:pPr>
            <a:endParaRPr lang="pt-PT" sz="2000"/>
          </a:p>
          <a:p>
            <a:pPr>
              <a:buFont typeface="Arial" charset="0"/>
              <a:buChar char="•"/>
            </a:pPr>
            <a:r>
              <a:rPr lang="pt-PT" sz="2400"/>
              <a:t> Data is acquired in a controled and reliable environment</a:t>
            </a:r>
          </a:p>
        </p:txBody>
      </p:sp>
      <p:pic>
        <p:nvPicPr>
          <p:cNvPr id="17413" name="Picture 8" descr="shhpsgdb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200" y="2565400"/>
            <a:ext cx="321627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Motivation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4464050" cy="72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PT" sz="2400" b="1" smtClean="0"/>
              <a:t>Diagnosis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32nd Annual International Conference of the IEEE Engineering in Medicine and Biology Society</a:t>
            </a:r>
            <a:endParaRPr lang="en-US"/>
          </a:p>
        </p:txBody>
      </p: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3276600" y="1844675"/>
            <a:ext cx="5867400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PSG - Difficulties</a:t>
            </a:r>
          </a:p>
          <a:p>
            <a:pPr>
              <a:buFont typeface="Arial" charset="0"/>
              <a:buChar char="•"/>
            </a:pPr>
            <a:endParaRPr lang="en-US" sz="2400"/>
          </a:p>
          <a:p>
            <a:pPr>
              <a:buFont typeface="Arial" charset="0"/>
              <a:buChar char="•"/>
            </a:pPr>
            <a:r>
              <a:rPr lang="en-US" sz="2000"/>
              <a:t> Performed in medical facilities</a:t>
            </a:r>
          </a:p>
          <a:p>
            <a:pPr>
              <a:buFont typeface="Arial" charset="0"/>
              <a:buChar char="•"/>
            </a:pPr>
            <a:endParaRPr lang="en-US" sz="2000"/>
          </a:p>
          <a:p>
            <a:pPr>
              <a:buFont typeface="Arial" charset="0"/>
              <a:buChar char="•"/>
            </a:pPr>
            <a:r>
              <a:rPr lang="en-US" sz="2000"/>
              <a:t> The exam is highly intrusive.</a:t>
            </a:r>
          </a:p>
          <a:p>
            <a:pPr>
              <a:buFont typeface="Arial" charset="0"/>
              <a:buChar char="•"/>
            </a:pPr>
            <a:endParaRPr lang="en-US" sz="2000"/>
          </a:p>
          <a:p>
            <a:pPr>
              <a:buFont typeface="Arial" charset="0"/>
              <a:buChar char="•"/>
            </a:pPr>
            <a:r>
              <a:rPr lang="en-US" sz="2000"/>
              <a:t> Long term monitoring is not feasible</a:t>
            </a:r>
          </a:p>
          <a:p>
            <a:pPr>
              <a:buFont typeface="Arial" charset="0"/>
              <a:buChar char="•"/>
            </a:pPr>
            <a:endParaRPr lang="en-US" sz="2000"/>
          </a:p>
          <a:p>
            <a:pPr>
              <a:buFont typeface="Arial" charset="0"/>
              <a:buChar char="•"/>
            </a:pPr>
            <a:r>
              <a:rPr lang="en-US" sz="2000"/>
              <a:t>Data processing is done offline and is a time consuming process.</a:t>
            </a:r>
          </a:p>
        </p:txBody>
      </p:sp>
      <p:pic>
        <p:nvPicPr>
          <p:cNvPr id="18437" name="Picture 7" descr="DSC00751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2276475"/>
            <a:ext cx="2808288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779838" y="5300663"/>
            <a:ext cx="4679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Faster, low cost and Portable methods are needed!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Actigraphy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32nd Annual International Conference of the IEEE Engineering in Medicine and Biology Society</a:t>
            </a:r>
            <a:endParaRPr lang="en-US"/>
          </a:p>
        </p:txBody>
      </p:sp>
      <p:pic>
        <p:nvPicPr>
          <p:cNvPr id="19459" name="Picture 4" descr="SOMNOwatchPlu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44675"/>
            <a:ext cx="26638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 descr="sleepD3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84438" y="2997200"/>
            <a:ext cx="6048375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Content Placeholder 2"/>
          <p:cNvSpPr>
            <a:spLocks noGrp="1"/>
          </p:cNvSpPr>
          <p:nvPr>
            <p:ph idx="1"/>
          </p:nvPr>
        </p:nvSpPr>
        <p:spPr>
          <a:xfrm>
            <a:off x="2339975" y="1773238"/>
            <a:ext cx="6804025" cy="1295400"/>
          </a:xfrm>
        </p:spPr>
        <p:txBody>
          <a:bodyPr/>
          <a:lstStyle/>
          <a:p>
            <a:pPr eaLnBrk="1" hangingPunct="1"/>
            <a:r>
              <a:rPr lang="pt-PT" sz="2200" smtClean="0"/>
              <a:t>Non invasive and portable sensor.</a:t>
            </a:r>
          </a:p>
          <a:p>
            <a:pPr eaLnBrk="1" hangingPunct="1"/>
            <a:r>
              <a:rPr lang="pt-PT" sz="2200" smtClean="0"/>
              <a:t>Low cost solution to gather valuable information</a:t>
            </a:r>
          </a:p>
          <a:p>
            <a:pPr eaLnBrk="1" hangingPunct="1"/>
            <a:r>
              <a:rPr lang="pt-PT" sz="2200" smtClean="0"/>
              <a:t>Allows for long term monitoring.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476375" y="5084763"/>
            <a:ext cx="68040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pt-PT" sz="2800" kern="0" dirty="0">
                <a:latin typeface="+mn-lt"/>
              </a:rPr>
              <a:t>Automatic determination of the 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pt-PT" sz="2800" b="1" kern="0" dirty="0">
                <a:latin typeface="+mn-lt"/>
              </a:rPr>
              <a:t>Sleep</a:t>
            </a:r>
            <a:r>
              <a:rPr lang="pt-PT" sz="2800" kern="0" dirty="0">
                <a:latin typeface="+mn-lt"/>
              </a:rPr>
              <a:t> / </a:t>
            </a:r>
            <a:r>
              <a:rPr lang="pt-PT" sz="2800" b="1" kern="0" dirty="0">
                <a:latin typeface="+mn-lt"/>
              </a:rPr>
              <a:t>Wakefulness</a:t>
            </a:r>
            <a:r>
              <a:rPr lang="pt-PT" sz="2800" kern="0" dirty="0">
                <a:latin typeface="+mn-lt"/>
              </a:rPr>
              <a:t> state</a:t>
            </a:r>
            <a:endParaRPr lang="pt-PT" sz="2800" kern="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Data sets</a:t>
            </a:r>
          </a:p>
        </p:txBody>
      </p:sp>
      <p:pic>
        <p:nvPicPr>
          <p:cNvPr id="20482" name="Content Placeholder 4" descr="ACT_magnitude.pn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03350" y="3933825"/>
            <a:ext cx="5848350" cy="22304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32nd Annual International Conference of the IEEE Engineering in Medicine and Biology Society</a:t>
            </a:r>
            <a:endParaRPr lang="en-US"/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900113" y="1628775"/>
            <a:ext cx="73437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pt-PT" sz="2400"/>
              <a:t>Collected from 23 healthy subjects for a period of 14 days.</a:t>
            </a:r>
          </a:p>
          <a:p>
            <a:pPr>
              <a:buFont typeface="Arial" charset="0"/>
              <a:buChar char="•"/>
            </a:pPr>
            <a:r>
              <a:rPr lang="pt-PT" sz="2400"/>
              <a:t> Segmented by trained technicians with the help of light information and a sleep diary.</a:t>
            </a:r>
          </a:p>
          <a:p>
            <a:pPr>
              <a:buFont typeface="Arial" charset="0"/>
              <a:buChar char="•"/>
            </a:pPr>
            <a:r>
              <a:rPr lang="pt-PT" sz="2400"/>
              <a:t> Data segments grouped into two large </a:t>
            </a:r>
            <a:r>
              <a:rPr lang="pt-PT" sz="2400" i="1"/>
              <a:t>sleep</a:t>
            </a:r>
            <a:r>
              <a:rPr lang="pt-PT" sz="2400"/>
              <a:t> and </a:t>
            </a:r>
            <a:r>
              <a:rPr lang="pt-PT" sz="2400" i="1"/>
              <a:t>wakefulness</a:t>
            </a:r>
            <a:r>
              <a:rPr lang="pt-PT" sz="2400"/>
              <a:t> arrays.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Statistical properties extraction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32nd Annual International Conference of the IEEE Engineering in Medicine and Biology Society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84213" y="1773238"/>
            <a:ext cx="3024187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4213" y="1989138"/>
            <a:ext cx="3167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b="1" i="1"/>
              <a:t>Two large arrays of Sleep/Wakefulness data</a:t>
            </a:r>
          </a:p>
        </p:txBody>
      </p:sp>
      <p:cxnSp>
        <p:nvCxnSpPr>
          <p:cNvPr id="8" name="Straight Arrow Connector 7"/>
          <p:cNvCxnSpPr>
            <a:stCxn id="5" idx="2"/>
            <a:endCxn id="9" idx="0"/>
          </p:cNvCxnSpPr>
          <p:nvPr/>
        </p:nvCxnSpPr>
        <p:spPr>
          <a:xfrm rot="16200000" flipH="1">
            <a:off x="2033588" y="3014663"/>
            <a:ext cx="431800" cy="107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827088" y="3284538"/>
            <a:ext cx="2952750" cy="1081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55650" y="3500438"/>
            <a:ext cx="31686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b="1" i="1"/>
              <a:t>‘W’ </a:t>
            </a:r>
          </a:p>
          <a:p>
            <a:pPr algn="ctr"/>
            <a:r>
              <a:rPr lang="pt-PT" b="1" i="1"/>
              <a:t>overlapping windows</a:t>
            </a:r>
          </a:p>
        </p:txBody>
      </p:sp>
      <p:cxnSp>
        <p:nvCxnSpPr>
          <p:cNvPr id="27" name="Straight Arrow Connector 26"/>
          <p:cNvCxnSpPr>
            <a:endCxn id="28" idx="0"/>
          </p:cNvCxnSpPr>
          <p:nvPr/>
        </p:nvCxnSpPr>
        <p:spPr>
          <a:xfrm rot="16200000" flipH="1">
            <a:off x="2178050" y="4527550"/>
            <a:ext cx="431800" cy="107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971550" y="4797425"/>
            <a:ext cx="2952750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900113" y="5084763"/>
            <a:ext cx="3167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b="1" i="1"/>
              <a:t>‘p’  order autoregressive model (</a:t>
            </a:r>
            <a:r>
              <a:rPr lang="el-GR" b="1" i="1"/>
              <a:t>α</a:t>
            </a:r>
            <a:r>
              <a:rPr lang="pt-PT" b="1" i="1"/>
              <a:t> = parameters)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4859338" y="1773238"/>
            <a:ext cx="3816350" cy="2606675"/>
            <a:chOff x="4860032" y="1772817"/>
            <a:chExt cx="3816424" cy="2607018"/>
          </a:xfrm>
        </p:grpSpPr>
        <p:sp>
          <p:nvSpPr>
            <p:cNvPr id="30" name="Left Brace 29"/>
            <p:cNvSpPr/>
            <p:nvPr/>
          </p:nvSpPr>
          <p:spPr>
            <a:xfrm rot="10800000">
              <a:off x="8177971" y="1772817"/>
              <a:ext cx="498485" cy="2607018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PT"/>
            </a:p>
          </p:txBody>
        </p:sp>
        <p:sp>
          <p:nvSpPr>
            <p:cNvPr id="31" name="Left Brace 30"/>
            <p:cNvSpPr/>
            <p:nvPr/>
          </p:nvSpPr>
          <p:spPr>
            <a:xfrm>
              <a:off x="4860032" y="1772817"/>
              <a:ext cx="498485" cy="2607018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PT"/>
            </a:p>
          </p:txBody>
        </p:sp>
        <p:sp>
          <p:nvSpPr>
            <p:cNvPr id="1042" name="TextBox 31"/>
            <p:cNvSpPr txBox="1">
              <a:spLocks noChangeArrowheads="1"/>
            </p:cNvSpPr>
            <p:nvPr/>
          </p:nvSpPr>
          <p:spPr bwMode="auto">
            <a:xfrm>
              <a:off x="5357826" y="1896961"/>
              <a:ext cx="2820835" cy="318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/>
                <a:t>α</a:t>
              </a:r>
              <a:r>
                <a:rPr lang="pt-PT" baseline="30000"/>
                <a:t>1</a:t>
              </a:r>
              <a:r>
                <a:rPr lang="pt-PT" baseline="-25000"/>
                <a:t>1</a:t>
              </a:r>
              <a:r>
                <a:rPr lang="pt-PT"/>
                <a:t> …  … … … …  </a:t>
              </a:r>
              <a:r>
                <a:rPr lang="el-GR"/>
                <a:t>α</a:t>
              </a:r>
              <a:r>
                <a:rPr lang="pt-PT" baseline="30000"/>
                <a:t>1</a:t>
              </a:r>
              <a:r>
                <a:rPr lang="pt-PT" baseline="-25000"/>
                <a:t>p</a:t>
              </a:r>
              <a:endParaRPr lang="pt-PT"/>
            </a:p>
          </p:txBody>
        </p:sp>
        <p:sp>
          <p:nvSpPr>
            <p:cNvPr id="1043" name="TextBox 32"/>
            <p:cNvSpPr txBox="1">
              <a:spLocks noChangeArrowheads="1"/>
            </p:cNvSpPr>
            <p:nvPr/>
          </p:nvSpPr>
          <p:spPr bwMode="auto">
            <a:xfrm>
              <a:off x="5440792" y="2517679"/>
              <a:ext cx="2820835" cy="318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/>
                <a:t>α</a:t>
              </a:r>
              <a:r>
                <a:rPr lang="pt-PT" baseline="30000"/>
                <a:t>2</a:t>
              </a:r>
              <a:r>
                <a:rPr lang="pt-PT" baseline="-25000"/>
                <a:t>1</a:t>
              </a:r>
              <a:r>
                <a:rPr lang="pt-PT"/>
                <a:t> …  … … … …  </a:t>
              </a:r>
              <a:r>
                <a:rPr lang="el-GR"/>
                <a:t>α</a:t>
              </a:r>
              <a:r>
                <a:rPr lang="pt-PT" baseline="30000"/>
                <a:t>2</a:t>
              </a:r>
              <a:r>
                <a:rPr lang="pt-PT" baseline="-25000"/>
                <a:t>p</a:t>
              </a:r>
              <a:endParaRPr lang="pt-PT"/>
            </a:p>
          </p:txBody>
        </p:sp>
        <p:sp>
          <p:nvSpPr>
            <p:cNvPr id="1044" name="TextBox 33"/>
            <p:cNvSpPr txBox="1">
              <a:spLocks noChangeArrowheads="1"/>
            </p:cNvSpPr>
            <p:nvPr/>
          </p:nvSpPr>
          <p:spPr bwMode="auto">
            <a:xfrm>
              <a:off x="5440792" y="3324614"/>
              <a:ext cx="2820835" cy="318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/>
                <a:t>α</a:t>
              </a:r>
              <a:r>
                <a:rPr lang="pt-PT" baseline="30000"/>
                <a:t>3</a:t>
              </a:r>
              <a:r>
                <a:rPr lang="pt-PT" baseline="-25000"/>
                <a:t>1</a:t>
              </a:r>
              <a:r>
                <a:rPr lang="pt-PT"/>
                <a:t> …  … … … …  </a:t>
              </a:r>
              <a:r>
                <a:rPr lang="el-GR"/>
                <a:t>α</a:t>
              </a:r>
              <a:r>
                <a:rPr lang="pt-PT" baseline="30000"/>
                <a:t>3</a:t>
              </a:r>
              <a:r>
                <a:rPr lang="pt-PT" baseline="-25000"/>
                <a:t>p</a:t>
              </a:r>
              <a:endParaRPr lang="pt-PT"/>
            </a:p>
          </p:txBody>
        </p:sp>
        <p:sp>
          <p:nvSpPr>
            <p:cNvPr id="1045" name="TextBox 34"/>
            <p:cNvSpPr txBox="1">
              <a:spLocks noChangeArrowheads="1"/>
            </p:cNvSpPr>
            <p:nvPr/>
          </p:nvSpPr>
          <p:spPr bwMode="auto">
            <a:xfrm>
              <a:off x="5440792" y="3883260"/>
              <a:ext cx="2820835" cy="318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/>
                <a:t>α</a:t>
              </a:r>
              <a:r>
                <a:rPr lang="pt-PT" b="1" baseline="30000"/>
                <a:t>w</a:t>
              </a:r>
              <a:r>
                <a:rPr lang="pt-PT" b="1" baseline="-25000"/>
                <a:t>1</a:t>
              </a:r>
              <a:r>
                <a:rPr lang="pt-PT"/>
                <a:t> … … … … …  </a:t>
              </a:r>
              <a:r>
                <a:rPr lang="el-GR"/>
                <a:t>α</a:t>
              </a:r>
              <a:r>
                <a:rPr lang="pt-PT" b="1" baseline="30000"/>
                <a:t>w</a:t>
              </a:r>
              <a:r>
                <a:rPr lang="pt-PT" baseline="-25000"/>
                <a:t>p</a:t>
              </a:r>
              <a:endParaRPr lang="pt-PT"/>
            </a:p>
          </p:txBody>
        </p:sp>
      </p:grpSp>
      <p:cxnSp>
        <p:nvCxnSpPr>
          <p:cNvPr id="37" name="Straight Arrow Connector 36"/>
          <p:cNvCxnSpPr/>
          <p:nvPr/>
        </p:nvCxnSpPr>
        <p:spPr>
          <a:xfrm rot="5400000">
            <a:off x="6592094" y="4472782"/>
            <a:ext cx="187325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2" name="Object 3"/>
          <p:cNvGraphicFramePr>
            <a:graphicFrameLocks noChangeAspect="1"/>
          </p:cNvGraphicFramePr>
          <p:nvPr/>
        </p:nvGraphicFramePr>
        <p:xfrm>
          <a:off x="4859338" y="4941888"/>
          <a:ext cx="3865562" cy="503237"/>
        </p:xfrm>
        <a:graphic>
          <a:graphicData uri="http://schemas.openxmlformats.org/presentationml/2006/ole">
            <p:oleObj spid="_x0000_s1027" name="Equation" r:id="rId5" imgW="1752480" imgH="228600" progId="Equation.3">
              <p:embed/>
            </p:oleObj>
          </a:graphicData>
        </a:graphic>
      </p:graphicFrame>
      <p:sp>
        <p:nvSpPr>
          <p:cNvPr id="1048" name="Line 24"/>
          <p:cNvSpPr>
            <a:spLocks noChangeShapeType="1"/>
          </p:cNvSpPr>
          <p:nvPr/>
        </p:nvSpPr>
        <p:spPr bwMode="auto">
          <a:xfrm>
            <a:off x="4572000" y="1844675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 rot="16200000">
            <a:off x="3833019" y="2899569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 animBg="1"/>
      <p:bldP spid="10" grpId="0"/>
      <p:bldP spid="28" grpId="0" animBg="1"/>
      <p:bldP spid="29" grpId="0"/>
      <p:bldP spid="1048" grpId="0" animBg="1"/>
      <p:bldP spid="10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Bayes classifier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32nd Annual International Conference of the IEEE Engineering in Medicine and Biology Society</a:t>
            </a:r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39750" y="1989138"/>
            <a:ext cx="2808288" cy="1368425"/>
            <a:chOff x="467544" y="1916832"/>
            <a:chExt cx="2808312" cy="1368152"/>
          </a:xfrm>
        </p:grpSpPr>
        <p:sp>
          <p:nvSpPr>
            <p:cNvPr id="5" name="Rounded Rectangle 4"/>
            <p:cNvSpPr/>
            <p:nvPr/>
          </p:nvSpPr>
          <p:spPr>
            <a:xfrm>
              <a:off x="467544" y="1916832"/>
              <a:ext cx="2808312" cy="13681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PT"/>
            </a:p>
          </p:txBody>
        </p:sp>
        <p:sp>
          <p:nvSpPr>
            <p:cNvPr id="26649" name="TextBox 6"/>
            <p:cNvSpPr txBox="1">
              <a:spLocks noChangeArrowheads="1"/>
            </p:cNvSpPr>
            <p:nvPr/>
          </p:nvSpPr>
          <p:spPr bwMode="auto">
            <a:xfrm>
              <a:off x="467544" y="2132856"/>
              <a:ext cx="2808312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t-PT"/>
                <a:t>Clouds of parameters of each class described by a Gaussian distribution</a:t>
              </a:r>
            </a:p>
          </p:txBody>
        </p:sp>
      </p:grp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539750" y="3357563"/>
            <a:ext cx="2808288" cy="2087562"/>
            <a:chOff x="539552" y="3357786"/>
            <a:chExt cx="2808312" cy="2087438"/>
          </a:xfrm>
        </p:grpSpPr>
        <p:cxnSp>
          <p:nvCxnSpPr>
            <p:cNvPr id="11" name="Straight Arrow Connector 10"/>
            <p:cNvCxnSpPr>
              <a:stCxn id="5" idx="2"/>
              <a:endCxn id="9" idx="0"/>
            </p:cNvCxnSpPr>
            <p:nvPr/>
          </p:nvCxnSpPr>
          <p:spPr>
            <a:xfrm rot="5400000">
              <a:off x="1583366" y="3717334"/>
              <a:ext cx="7206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26645" name="Group 13"/>
            <p:cNvGrpSpPr>
              <a:grpSpLocks/>
            </p:cNvGrpSpPr>
            <p:nvPr/>
          </p:nvGrpSpPr>
          <p:grpSpPr bwMode="auto">
            <a:xfrm>
              <a:off x="539552" y="4077072"/>
              <a:ext cx="2808312" cy="1368152"/>
              <a:chOff x="539552" y="4077072"/>
              <a:chExt cx="2808312" cy="1368152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539552" y="4076880"/>
                <a:ext cx="2808312" cy="136834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PT"/>
              </a:p>
            </p:txBody>
          </p:sp>
          <p:sp>
            <p:nvSpPr>
              <p:cNvPr id="26647" name="TextBox 11"/>
              <p:cNvSpPr txBox="1">
                <a:spLocks noChangeArrowheads="1"/>
              </p:cNvSpPr>
              <p:nvPr/>
            </p:nvSpPr>
            <p:spPr bwMode="auto">
              <a:xfrm>
                <a:off x="539552" y="4077072"/>
                <a:ext cx="2808312" cy="923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pt-PT"/>
                  <a:t>Each class (</a:t>
                </a:r>
                <a:r>
                  <a:rPr lang="pt-PT" b="1"/>
                  <a:t>w</a:t>
                </a:r>
                <a:r>
                  <a:rPr lang="pt-PT" b="1" baseline="-25000"/>
                  <a:t>s</a:t>
                </a:r>
                <a:r>
                  <a:rPr lang="pt-PT"/>
                  <a:t> , </a:t>
                </a:r>
                <a:r>
                  <a:rPr lang="pt-PT" b="1"/>
                  <a:t>w</a:t>
                </a:r>
                <a:r>
                  <a:rPr lang="pt-PT" b="1" baseline="-25000"/>
                  <a:t>w</a:t>
                </a:r>
                <a:r>
                  <a:rPr lang="pt-PT"/>
                  <a:t>) described by a pair of features: </a:t>
                </a:r>
              </a:p>
            </p:txBody>
          </p:sp>
          <p:graphicFrame>
            <p:nvGraphicFramePr>
              <p:cNvPr id="26626" name="Object 2"/>
              <p:cNvGraphicFramePr>
                <a:graphicFrameLocks noChangeAspect="1"/>
              </p:cNvGraphicFramePr>
              <p:nvPr/>
            </p:nvGraphicFramePr>
            <p:xfrm>
              <a:off x="827584" y="4941168"/>
              <a:ext cx="2088232" cy="451856"/>
            </p:xfrm>
            <a:graphic>
              <a:graphicData uri="http://schemas.openxmlformats.org/presentationml/2006/ole">
                <p:oleObj spid="_x0000_s26626" name="Equation" r:id="rId5" imgW="1054080" imgH="228600" progId="Equation.3">
                  <p:embed/>
                </p:oleObj>
              </a:graphicData>
            </a:graphic>
          </p:graphicFrame>
        </p:grpSp>
      </p:grpSp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4067175" y="2205038"/>
            <a:ext cx="1225550" cy="1223962"/>
            <a:chOff x="4067944" y="2204864"/>
            <a:chExt cx="1224136" cy="1224136"/>
          </a:xfrm>
        </p:grpSpPr>
        <p:sp>
          <p:nvSpPr>
            <p:cNvPr id="15" name="Rounded Rectangle 14"/>
            <p:cNvSpPr/>
            <p:nvPr/>
          </p:nvSpPr>
          <p:spPr>
            <a:xfrm>
              <a:off x="4067944" y="2204864"/>
              <a:ext cx="1224136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PT"/>
            </a:p>
          </p:txBody>
        </p:sp>
        <p:sp>
          <p:nvSpPr>
            <p:cNvPr id="26643" name="TextBox 15"/>
            <p:cNvSpPr txBox="1">
              <a:spLocks noChangeArrowheads="1"/>
            </p:cNvSpPr>
            <p:nvPr/>
          </p:nvSpPr>
          <p:spPr bwMode="auto">
            <a:xfrm>
              <a:off x="4067944" y="2492896"/>
              <a:ext cx="122413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t-PT"/>
                <a:t>New set of data</a:t>
              </a:r>
            </a:p>
          </p:txBody>
        </p:sp>
      </p:grp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3348038" y="3933825"/>
            <a:ext cx="1944687" cy="1223963"/>
            <a:chOff x="3347864" y="3933056"/>
            <a:chExt cx="1944216" cy="1224136"/>
          </a:xfrm>
        </p:grpSpPr>
        <p:sp>
          <p:nvSpPr>
            <p:cNvPr id="17" name="Rounded Rectangle 16"/>
            <p:cNvSpPr/>
            <p:nvPr/>
          </p:nvSpPr>
          <p:spPr>
            <a:xfrm>
              <a:off x="4068414" y="3933056"/>
              <a:ext cx="1223666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PT"/>
            </a:p>
          </p:txBody>
        </p:sp>
        <p:sp>
          <p:nvSpPr>
            <p:cNvPr id="26640" name="TextBox 17"/>
            <p:cNvSpPr txBox="1">
              <a:spLocks noChangeArrowheads="1"/>
            </p:cNvSpPr>
            <p:nvPr/>
          </p:nvSpPr>
          <p:spPr bwMode="auto">
            <a:xfrm>
              <a:off x="4067944" y="4221088"/>
              <a:ext cx="122413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t-PT"/>
                <a:t>Bayes classifier</a:t>
              </a:r>
            </a:p>
          </p:txBody>
        </p:sp>
        <p:cxnSp>
          <p:nvCxnSpPr>
            <p:cNvPr id="20" name="Straight Arrow Connector 19"/>
            <p:cNvCxnSpPr>
              <a:stCxn id="26647" idx="3"/>
              <a:endCxn id="17" idx="1"/>
            </p:cNvCxnSpPr>
            <p:nvPr/>
          </p:nvCxnSpPr>
          <p:spPr>
            <a:xfrm>
              <a:off x="3347864" y="4537979"/>
              <a:ext cx="720550" cy="793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>
            <a:grpSpLocks/>
          </p:cNvGrpSpPr>
          <p:nvPr/>
        </p:nvGrpSpPr>
        <p:grpSpPr bwMode="auto">
          <a:xfrm>
            <a:off x="4643438" y="2565400"/>
            <a:ext cx="3673475" cy="2087563"/>
            <a:chOff x="4644008" y="2564904"/>
            <a:chExt cx="3672408" cy="2088232"/>
          </a:xfrm>
        </p:grpSpPr>
        <p:cxnSp>
          <p:nvCxnSpPr>
            <p:cNvPr id="22" name="Straight Connector 21"/>
            <p:cNvCxnSpPr>
              <a:stCxn id="17" idx="0"/>
              <a:endCxn id="15" idx="2"/>
            </p:cNvCxnSpPr>
            <p:nvPr/>
          </p:nvCxnSpPr>
          <p:spPr>
            <a:xfrm rot="5400000" flipH="1" flipV="1">
              <a:off x="4428016" y="3681275"/>
              <a:ext cx="50498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26635" name="Group 40"/>
            <p:cNvGrpSpPr>
              <a:grpSpLocks/>
            </p:cNvGrpSpPr>
            <p:nvPr/>
          </p:nvGrpSpPr>
          <p:grpSpPr bwMode="auto">
            <a:xfrm>
              <a:off x="4644008" y="2564904"/>
              <a:ext cx="3672408" cy="2088232"/>
              <a:chOff x="4644008" y="2564904"/>
              <a:chExt cx="3672408" cy="2088232"/>
            </a:xfrm>
          </p:grpSpPr>
          <p:sp>
            <p:nvSpPr>
              <p:cNvPr id="34" name="Rounded Rectangle 33"/>
              <p:cNvSpPr/>
              <p:nvPr/>
            </p:nvSpPr>
            <p:spPr>
              <a:xfrm>
                <a:off x="5867614" y="2564904"/>
                <a:ext cx="2448802" cy="208823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PT"/>
              </a:p>
            </p:txBody>
          </p:sp>
          <p:cxnSp>
            <p:nvCxnSpPr>
              <p:cNvPr id="36" name="Straight Arrow Connector 35"/>
              <p:cNvCxnSpPr>
                <a:endCxn id="34" idx="1"/>
              </p:cNvCxnSpPr>
              <p:nvPr/>
            </p:nvCxnSpPr>
            <p:spPr>
              <a:xfrm flipV="1">
                <a:off x="4644008" y="3609814"/>
                <a:ext cx="1223606" cy="349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6638" name="TextBox 39"/>
              <p:cNvSpPr txBox="1">
                <a:spLocks noChangeArrowheads="1"/>
              </p:cNvSpPr>
              <p:nvPr/>
            </p:nvSpPr>
            <p:spPr bwMode="auto">
              <a:xfrm>
                <a:off x="6012160" y="3068960"/>
                <a:ext cx="2160240" cy="9848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pt-PT" b="1"/>
                  <a:t>Classification into </a:t>
                </a:r>
                <a:r>
                  <a:rPr lang="pt-PT" sz="2000" b="1" i="1"/>
                  <a:t>wakefulness</a:t>
                </a:r>
                <a:r>
                  <a:rPr lang="pt-PT" b="1"/>
                  <a:t> or </a:t>
                </a:r>
                <a:r>
                  <a:rPr lang="pt-PT" sz="2000" b="1" i="1"/>
                  <a:t>sleep</a:t>
                </a:r>
                <a:r>
                  <a:rPr lang="pt-PT" b="1"/>
                  <a:t> state </a:t>
                </a:r>
              </a:p>
            </p:txBody>
          </p:sp>
        </p:grpSp>
      </p:grpSp>
      <p:graphicFrame>
        <p:nvGraphicFramePr>
          <p:cNvPr id="26651" name="Object 27"/>
          <p:cNvGraphicFramePr>
            <a:graphicFrameLocks noChangeAspect="1"/>
          </p:cNvGraphicFramePr>
          <p:nvPr/>
        </p:nvGraphicFramePr>
        <p:xfrm>
          <a:off x="4787900" y="5373688"/>
          <a:ext cx="3879850" cy="623887"/>
        </p:xfrm>
        <a:graphic>
          <a:graphicData uri="http://schemas.openxmlformats.org/presentationml/2006/ole">
            <p:oleObj spid="_x0000_s26651" name="Equação" r:id="rId6" imgW="1422360" imgH="22860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6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7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5.9|5.7|10.5|14.5|1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7.6|8.2|4.9|3"/>
</p:tagLst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583</Words>
  <Application>Microsoft Office PowerPoint</Application>
  <PresentationFormat>On-screen Show (4:3)</PresentationFormat>
  <Paragraphs>110</Paragraphs>
  <Slides>15</Slides>
  <Notes>15</Notes>
  <HiddenSlides>0</HiddenSlides>
  <MMClips>0</MMClips>
  <ScaleCrop>false</ScaleCrop>
  <HeadingPairs>
    <vt:vector size="8" baseType="variant">
      <vt:variant>
        <vt:lpstr>Tipos de letra usados</vt:lpstr>
      </vt:variant>
      <vt:variant>
        <vt:i4>1</vt:i4>
      </vt:variant>
      <vt:variant>
        <vt:lpstr>Modelo de apresentação</vt:lpstr>
      </vt:variant>
      <vt:variant>
        <vt:i4>12</vt:i4>
      </vt:variant>
      <vt:variant>
        <vt:lpstr>Servidores OLE incorporados</vt:lpstr>
      </vt:variant>
      <vt:variant>
        <vt:i4>2</vt:i4>
      </vt:variant>
      <vt:variant>
        <vt:lpstr>Títulos dos diapositivos</vt:lpstr>
      </vt:variant>
      <vt:variant>
        <vt:i4>15</vt:i4>
      </vt:variant>
    </vt:vector>
  </HeadingPairs>
  <TitlesOfParts>
    <vt:vector size="30" baseType="lpstr">
      <vt:lpstr>Arial</vt:lpstr>
      <vt:lpstr>Modelo de apresentação predefinido</vt:lpstr>
      <vt:lpstr>Modelo de apresentação predefinido</vt:lpstr>
      <vt:lpstr>Modelo de apresentação predefinido</vt:lpstr>
      <vt:lpstr>Modelo de apresentação predefinido</vt:lpstr>
      <vt:lpstr>Modelo de apresentação predefinido</vt:lpstr>
      <vt:lpstr>Modelo de apresentação predefinido</vt:lpstr>
      <vt:lpstr>Modelo de apresentação predefinido</vt:lpstr>
      <vt:lpstr>Modelo de apresentação predefinido</vt:lpstr>
      <vt:lpstr>Modelo de apresentação predefinido</vt:lpstr>
      <vt:lpstr>Modelo de apresentação predefinido</vt:lpstr>
      <vt:lpstr>Modelo de apresentação predefinido</vt:lpstr>
      <vt:lpstr>Modelo de apresentação predefinido</vt:lpstr>
      <vt:lpstr>Equation</vt:lpstr>
      <vt:lpstr>Microsoft Editor de Equações 3.0</vt:lpstr>
      <vt:lpstr>Automatic Annotation of Actigraphy Data for Sleep Disorders Diagnosis Purposes</vt:lpstr>
      <vt:lpstr>Structure</vt:lpstr>
      <vt:lpstr>Motivation</vt:lpstr>
      <vt:lpstr>Motivation</vt:lpstr>
      <vt:lpstr>Motivation</vt:lpstr>
      <vt:lpstr>Actigraphy</vt:lpstr>
      <vt:lpstr>Data sets</vt:lpstr>
      <vt:lpstr>Statistical properties extraction</vt:lpstr>
      <vt:lpstr>Bayes classifier</vt:lpstr>
      <vt:lpstr>Results</vt:lpstr>
      <vt:lpstr>Results</vt:lpstr>
      <vt:lpstr>Results</vt:lpstr>
      <vt:lpstr>Results</vt:lpstr>
      <vt:lpstr>Conclusions</vt:lpstr>
      <vt:lpstr>Diapositivo 15</vt:lpstr>
    </vt:vector>
  </TitlesOfParts>
  <Company>Instituto Superior Técnico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João Sanches</dc:creator>
  <cp:lastModifiedBy>João Sanches</cp:lastModifiedBy>
  <cp:revision>68</cp:revision>
  <dcterms:created xsi:type="dcterms:W3CDTF">2009-07-21T07:43:49Z</dcterms:created>
  <dcterms:modified xsi:type="dcterms:W3CDTF">2010-09-03T00:52:01Z</dcterms:modified>
</cp:coreProperties>
</file>